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10a09265bf974fbb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73" r:id="rId3"/>
    <p:sldId id="274" r:id="rId4"/>
    <p:sldId id="280" r:id="rId5"/>
    <p:sldId id="263" r:id="rId6"/>
    <p:sldId id="262" r:id="rId7"/>
    <p:sldId id="268" r:id="rId8"/>
    <p:sldId id="265" r:id="rId9"/>
    <p:sldId id="267" r:id="rId10"/>
    <p:sldId id="266" r:id="rId11"/>
    <p:sldId id="264" r:id="rId12"/>
    <p:sldId id="278" r:id="rId13"/>
    <p:sldId id="259" r:id="rId14"/>
    <p:sldId id="281" r:id="rId15"/>
    <p:sldId id="271" r:id="rId16"/>
    <p:sldId id="279" r:id="rId17"/>
    <p:sldId id="272" r:id="rId18"/>
    <p:sldId id="269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2CB60-0FF5-42D3-B4DE-E494D8E087F0}" v="195" dt="2023-05-23T09:04:22.618"/>
    <p1510:client id="{79C2172A-C468-462F-9695-32C54ABB09AB}" v="20" dt="2022-10-29T12:15:43.806"/>
    <p1510:client id="{A6280A34-2E58-4E19-85EA-FA47DF3F0B7D}" v="1203" dt="2023-05-23T06:11:59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1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3A43B75F-8B7D-4044-8C08-2EA334D38532}"/>
              </a:ext>
            </a:extLst>
          </p:cNvPr>
          <p:cNvSpPr/>
          <p:nvPr userDrawn="1"/>
        </p:nvSpPr>
        <p:spPr>
          <a:xfrm>
            <a:off x="4572000" y="3098800"/>
            <a:ext cx="4571999" cy="1435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E9E9845-2988-47A9-9CF8-9FD6B1544906}"/>
              </a:ext>
            </a:extLst>
          </p:cNvPr>
          <p:cNvSpPr/>
          <p:nvPr userDrawn="1"/>
        </p:nvSpPr>
        <p:spPr>
          <a:xfrm>
            <a:off x="0" y="0"/>
            <a:ext cx="9144000" cy="309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180" y="412590"/>
            <a:ext cx="4144820" cy="1790700"/>
          </a:xfrm>
        </p:spPr>
        <p:txBody>
          <a:bodyPr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180" y="3398953"/>
            <a:ext cx="3702859" cy="822403"/>
          </a:xfrm>
        </p:spPr>
        <p:txBody>
          <a:bodyPr anchor="ctr" anchorCtr="0"/>
          <a:lstStyle>
            <a:lvl1pPr marL="0" indent="0" algn="l">
              <a:buNone/>
              <a:defRPr sz="250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datum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C0C393-BF8A-4F1B-A8D3-4D62CF8355DC}"/>
              </a:ext>
            </a:extLst>
          </p:cNvPr>
          <p:cNvSpPr txBox="1"/>
          <p:nvPr userDrawn="1"/>
        </p:nvSpPr>
        <p:spPr>
          <a:xfrm>
            <a:off x="5228668" y="3609589"/>
            <a:ext cx="39052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00" b="1" kern="1200" noProof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#wewinnenveelmetsport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F6422-07F8-4192-9D5E-3F3716835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35170"/>
            <a:ext cx="9144000" cy="6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8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3A43B75F-8B7D-4044-8C08-2EA334D38532}"/>
              </a:ext>
            </a:extLst>
          </p:cNvPr>
          <p:cNvSpPr/>
          <p:nvPr userDrawn="1"/>
        </p:nvSpPr>
        <p:spPr>
          <a:xfrm>
            <a:off x="4572000" y="3098800"/>
            <a:ext cx="4571999" cy="1435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E9E9845-2988-47A9-9CF8-9FD6B1544906}"/>
              </a:ext>
            </a:extLst>
          </p:cNvPr>
          <p:cNvSpPr/>
          <p:nvPr userDrawn="1"/>
        </p:nvSpPr>
        <p:spPr>
          <a:xfrm>
            <a:off x="0" y="0"/>
            <a:ext cx="4571999" cy="309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180" y="412590"/>
            <a:ext cx="4144820" cy="1790700"/>
          </a:xfrm>
        </p:spPr>
        <p:txBody>
          <a:bodyPr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180" y="3398953"/>
            <a:ext cx="3702859" cy="822403"/>
          </a:xfrm>
        </p:spPr>
        <p:txBody>
          <a:bodyPr anchor="ctr" anchorCtr="0"/>
          <a:lstStyle>
            <a:lvl1pPr marL="0" indent="0" algn="l">
              <a:buNone/>
              <a:defRPr sz="250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datum</a:t>
            </a:r>
            <a:endParaRPr lang="en-US" dirty="0"/>
          </a:p>
        </p:txBody>
      </p:sp>
      <p:sp>
        <p:nvSpPr>
          <p:cNvPr id="9" name="Tijdelijke aanduiding voor afbeelding 4">
            <a:extLst>
              <a:ext uri="{FF2B5EF4-FFF2-40B4-BE49-F238E27FC236}">
                <a16:creationId xmlns:a16="http://schemas.microsoft.com/office/drawing/2014/main" id="{BED42EA4-3EFE-4D0E-972F-C682E3B8F9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3098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93156-A694-4907-8CCD-FE30AC6FB917}"/>
              </a:ext>
            </a:extLst>
          </p:cNvPr>
          <p:cNvSpPr txBox="1"/>
          <p:nvPr userDrawn="1"/>
        </p:nvSpPr>
        <p:spPr>
          <a:xfrm>
            <a:off x="5228668" y="3609589"/>
            <a:ext cx="39052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00" b="1" kern="1200" noProof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#wewinnenveelmetsport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C83798-C12C-4924-A41E-B1D587FA8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35170"/>
            <a:ext cx="9144000" cy="6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CAE106B4-F641-46A6-8FEF-018083E7CA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5624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3" name="Afbeelding 7">
            <a:extLst>
              <a:ext uri="{FF2B5EF4-FFF2-40B4-BE49-F238E27FC236}">
                <a16:creationId xmlns:a16="http://schemas.microsoft.com/office/drawing/2014/main" id="{30ABE3FB-3045-41F8-9AC2-66D5D876A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929" t="19489" r="1564" b="20323"/>
          <a:stretch/>
        </p:blipFill>
        <p:spPr>
          <a:xfrm>
            <a:off x="8589169" y="4652962"/>
            <a:ext cx="411956" cy="366713"/>
          </a:xfrm>
          <a:prstGeom prst="round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CBA12EA-ED5D-46DF-AB49-FDFB59BC44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442949"/>
            <a:ext cx="9144000" cy="2119526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3000">
                <a:schemeClr val="tx2">
                  <a:alpha val="5100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nl-NL" dirty="0"/>
              <a:t> </a:t>
            </a:r>
          </a:p>
          <a:p>
            <a:pPr lvl="0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F05476-8E12-4590-B0EA-A1818BA804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8599" y="2803525"/>
            <a:ext cx="5687870" cy="1130670"/>
          </a:xfrm>
        </p:spPr>
        <p:txBody>
          <a:bodyPr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A5AD878-D66B-4959-A182-EEC454B122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8599" y="3956075"/>
            <a:ext cx="3702859" cy="388621"/>
          </a:xfrm>
        </p:spPr>
        <p:txBody>
          <a:bodyPr anchor="ctr" anchorCtr="0"/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datum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5999C4-DDC3-41DF-9F1F-9174A9A04A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535170"/>
            <a:ext cx="9144000" cy="6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9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812" y="540001"/>
            <a:ext cx="3752537" cy="54204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5AF1D9F-FD04-4E01-9FED-24BC514DC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500" y="1706880"/>
            <a:ext cx="3752850" cy="28077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CE65F86-A00C-46D7-8252-815107C0B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500" y="1257300"/>
            <a:ext cx="3752850" cy="364742"/>
          </a:xfrm>
        </p:spPr>
        <p:txBody>
          <a:bodyPr/>
          <a:lstStyle>
            <a:lvl1pPr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subkop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CAE106B4-F641-46A6-8FEF-018083E7CA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11663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991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569" y="540001"/>
            <a:ext cx="3752850" cy="71729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5AF1D9F-FD04-4E01-9FED-24BC514DC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569" y="1800000"/>
            <a:ext cx="3752850" cy="28034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CAE106B4-F641-46A6-8FEF-018083E7CA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1157" y="0"/>
            <a:ext cx="4422843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11">
            <a:extLst>
              <a:ext uri="{FF2B5EF4-FFF2-40B4-BE49-F238E27FC236}">
                <a16:creationId xmlns:a16="http://schemas.microsoft.com/office/drawing/2014/main" id="{64B28545-DAD0-4384-97C6-20DC455A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569" y="1257300"/>
            <a:ext cx="3752850" cy="364742"/>
          </a:xfrm>
        </p:spPr>
        <p:txBody>
          <a:bodyPr/>
          <a:lstStyle>
            <a:lvl1pPr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subkop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3672FC-C3AA-44C9-938D-4F3532C624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56542" y="4622416"/>
            <a:ext cx="468000" cy="42812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1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link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569" y="540001"/>
            <a:ext cx="3752850" cy="7173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5AF1D9F-FD04-4E01-9FED-24BC514DC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3656" y="607470"/>
            <a:ext cx="3535964" cy="37054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CAE106B4-F641-46A6-8FEF-018083E7CA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194560"/>
            <a:ext cx="4422843" cy="294894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11">
            <a:extLst>
              <a:ext uri="{FF2B5EF4-FFF2-40B4-BE49-F238E27FC236}">
                <a16:creationId xmlns:a16="http://schemas.microsoft.com/office/drawing/2014/main" id="{0BA80A4A-ABB4-4FEB-9686-43B4C2872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569" y="1257300"/>
            <a:ext cx="3752850" cy="364742"/>
          </a:xfrm>
        </p:spPr>
        <p:txBody>
          <a:bodyPr/>
          <a:lstStyle>
            <a:lvl1pPr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subkop</a:t>
            </a:r>
          </a:p>
        </p:txBody>
      </p:sp>
    </p:spTree>
    <p:extLst>
      <p:ext uri="{BB962C8B-B14F-4D97-AF65-F5344CB8AC3E}">
        <p14:creationId xmlns:p14="http://schemas.microsoft.com/office/powerpoint/2010/main" val="360570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CAE106B4-F641-46A6-8FEF-018083E7CA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23526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313" y="2572391"/>
            <a:ext cx="3752537" cy="86772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5AF1D9F-FD04-4E01-9FED-24BC514DC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500" y="2628900"/>
            <a:ext cx="3752850" cy="18478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922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CAE106B4-F641-46A6-8FEF-018083E7CA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5624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3" name="Afbeelding 7">
            <a:extLst>
              <a:ext uri="{FF2B5EF4-FFF2-40B4-BE49-F238E27FC236}">
                <a16:creationId xmlns:a16="http://schemas.microsoft.com/office/drawing/2014/main" id="{30ABE3FB-3045-41F8-9AC2-66D5D876A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929" t="19489" r="1564" b="20323"/>
          <a:stretch/>
        </p:blipFill>
        <p:spPr>
          <a:xfrm>
            <a:off x="8589169" y="4652962"/>
            <a:ext cx="411956" cy="36671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1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678" y="501497"/>
            <a:ext cx="8133672" cy="498227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5AF1D9F-FD04-4E01-9FED-24BC514DC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706880"/>
            <a:ext cx="8134350" cy="27444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75AC9B4B-DDAE-4A1C-97B0-2ED226DAF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257300"/>
            <a:ext cx="8133672" cy="364742"/>
          </a:xfrm>
        </p:spPr>
        <p:txBody>
          <a:bodyPr/>
          <a:lstStyle>
            <a:lvl1pPr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dirty="0" err="1"/>
              <a:t>subkop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569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35E2D79-80B0-4ABD-94D4-8026FCEB5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92407"/>
          <a:stretch/>
        </p:blipFill>
        <p:spPr>
          <a:xfrm>
            <a:off x="8450094" y="4534217"/>
            <a:ext cx="693906" cy="6092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711" y="524843"/>
            <a:ext cx="8171639" cy="503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11" y="1692613"/>
            <a:ext cx="8171639" cy="26888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7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92" r:id="rId3"/>
    <p:sldLayoutId id="2147483662" r:id="rId4"/>
    <p:sldLayoutId id="2147483690" r:id="rId5"/>
    <p:sldLayoutId id="2147483691" r:id="rId6"/>
    <p:sldLayoutId id="2147483675" r:id="rId7"/>
    <p:sldLayoutId id="2147483676" r:id="rId8"/>
    <p:sldLayoutId id="214748367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chemeClr val="tx1"/>
          </a:solidFill>
          <a:latin typeface="Brown" pitchFamily="50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9263" indent="-177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93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WRmUGp4cfzg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orum-pr.com/crisis-management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4C349B2-FB44-4421-A9D9-92D788974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180" y="412590"/>
            <a:ext cx="4144820" cy="179070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sz="4400" dirty="0">
                <a:latin typeface="Brown"/>
              </a:rPr>
              <a:t>Regie op </a:t>
            </a:r>
            <a:r>
              <a:rPr lang="en-GB" sz="4400" err="1">
                <a:latin typeface="Brown"/>
              </a:rPr>
              <a:t>communicatie</a:t>
            </a:r>
            <a:br>
              <a:rPr lang="en-GB" sz="4400" dirty="0"/>
            </a:br>
            <a:endParaRPr lang="en-GB" sz="4200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8D7913D0-4405-41C9-B25B-7B5742864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180" y="3398953"/>
            <a:ext cx="3702859" cy="822403"/>
          </a:xfrm>
        </p:spPr>
        <p:txBody>
          <a:bodyPr anchor="ctr">
            <a:normAutofit/>
          </a:bodyPr>
          <a:lstStyle/>
          <a:p>
            <a:r>
              <a:rPr lang="en-GB" dirty="0"/>
              <a:t>22 </a:t>
            </a:r>
            <a:r>
              <a:rPr lang="en-GB" dirty="0" err="1"/>
              <a:t>mei</a:t>
            </a:r>
            <a:r>
              <a:rPr lang="en-GB" dirty="0"/>
              <a:t> 2023</a:t>
            </a:r>
          </a:p>
        </p:txBody>
      </p:sp>
      <p:pic>
        <p:nvPicPr>
          <p:cNvPr id="4" name="Tijdelijke aanduiding voor afbeelding 3" descr="Afbeelding met tekst, meubels, mat, tapijt">
            <a:extLst>
              <a:ext uri="{FF2B5EF4-FFF2-40B4-BE49-F238E27FC236}">
                <a16:creationId xmlns:a16="http://schemas.microsoft.com/office/drawing/2014/main" id="{52D5ECC2-A310-B76E-5359-0C7B834FF4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600" r="3600"/>
          <a:stretch/>
        </p:blipFill>
        <p:spPr>
          <a:xfrm>
            <a:off x="4572000" y="10"/>
            <a:ext cx="4572000" cy="3098790"/>
          </a:xfrm>
          <a:noFill/>
        </p:spPr>
      </p:pic>
    </p:spTree>
    <p:extLst>
      <p:ext uri="{BB962C8B-B14F-4D97-AF65-F5344CB8AC3E}">
        <p14:creationId xmlns:p14="http://schemas.microsoft.com/office/powerpoint/2010/main" val="376098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EAD7B1-34E6-62D8-0048-59F5D7CBB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1EECEB-0DD3-9B54-64FD-7CD1C2F14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53" y="3237653"/>
            <a:ext cx="7673834" cy="1252384"/>
          </a:xfrm>
        </p:spPr>
        <p:txBody>
          <a:bodyPr/>
          <a:lstStyle/>
          <a:p>
            <a:r>
              <a:rPr lang="nl-NL" sz="4000" dirty="0">
                <a:solidFill>
                  <a:srgbClr val="002060"/>
                </a:solidFill>
                <a:latin typeface="Brown"/>
              </a:rPr>
              <a:t>Niets nieuws in de sport….</a:t>
            </a:r>
            <a:br>
              <a:rPr lang="nl-NL" sz="4000" dirty="0">
                <a:solidFill>
                  <a:srgbClr val="002060"/>
                </a:solidFill>
                <a:latin typeface="Brown"/>
              </a:rPr>
            </a:br>
            <a:r>
              <a:rPr lang="nl-NL" sz="4000" dirty="0">
                <a:solidFill>
                  <a:srgbClr val="002060"/>
                </a:solidFill>
                <a:latin typeface="Brown"/>
              </a:rPr>
              <a:t>Wel een reeks van incidenten</a:t>
            </a:r>
            <a:endParaRPr lang="nl-NL" sz="4000">
              <a:solidFill>
                <a:srgbClr val="002060"/>
              </a:solidFill>
            </a:endParaRPr>
          </a:p>
        </p:txBody>
      </p:sp>
      <p:pic>
        <p:nvPicPr>
          <p:cNvPr id="11" name="Tijdelijke aanduiding voor 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4AFE3436-A3B1-01DA-73EC-EE01C79E06F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749" r="749"/>
          <a:stretch>
            <a:fillRect/>
          </a:stretch>
        </p:blipFill>
        <p:spPr>
          <a:xfrm>
            <a:off x="2052042" y="57042"/>
            <a:ext cx="5039916" cy="2514708"/>
          </a:xfrm>
        </p:spPr>
      </p:pic>
    </p:spTree>
    <p:extLst>
      <p:ext uri="{BB962C8B-B14F-4D97-AF65-F5344CB8AC3E}">
        <p14:creationId xmlns:p14="http://schemas.microsoft.com/office/powerpoint/2010/main" val="429066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CD626A-CC55-B95B-0260-D8E877B59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568" y="1292954"/>
            <a:ext cx="3711767" cy="3196599"/>
          </a:xfrm>
        </p:spPr>
        <p:txBody>
          <a:bodyPr/>
          <a:lstStyle/>
          <a:p>
            <a:pPr marL="285750" indent="-285750">
              <a:buChar char="•"/>
            </a:pPr>
            <a:r>
              <a:rPr lang="nl-NL" dirty="0"/>
              <a:t>Stilte vanuit organisatie/werkgever </a:t>
            </a:r>
            <a:endParaRPr lang="nl-NL" sz="2400" dirty="0"/>
          </a:p>
          <a:p>
            <a:pPr marL="285750" indent="-285750">
              <a:buChar char="•"/>
            </a:pPr>
            <a:endParaRPr lang="nl-NL" dirty="0"/>
          </a:p>
          <a:p>
            <a:pPr marL="285750" indent="-285750">
              <a:buChar char="•"/>
            </a:pPr>
            <a:r>
              <a:rPr lang="nl-NL" dirty="0"/>
              <a:t>(Te) snelle, slecht onderbouwde interventies (schorsing, onderzoek) die extern gecommuniceerd worden</a:t>
            </a:r>
          </a:p>
          <a:p>
            <a:pPr marL="285750" indent="-285750">
              <a:buChar char="•"/>
            </a:pPr>
            <a:endParaRPr lang="nl-NL" dirty="0"/>
          </a:p>
          <a:p>
            <a:pPr marL="285750" indent="-285750">
              <a:buChar char="•"/>
            </a:pPr>
            <a:r>
              <a:rPr lang="nl-NL" dirty="0"/>
              <a:t>Betrokkenen die op elkaar(blijven) reageren in de media ….</a:t>
            </a:r>
          </a:p>
          <a:p>
            <a:pPr marL="285750" indent="-285750">
              <a:buChar char="•"/>
            </a:pPr>
            <a:endParaRPr lang="nl-NL" dirty="0"/>
          </a:p>
          <a:p>
            <a:pPr marL="285750" indent="-285750">
              <a:buChar char="•"/>
            </a:pPr>
            <a:r>
              <a:rPr lang="nl-NL" dirty="0"/>
              <a:t>Stakeholders die informatie moeten krijgen ‘via de pers’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75003E-CB93-A749-89EF-E4BB127E17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569" y="250614"/>
            <a:ext cx="3752850" cy="1024098"/>
          </a:xfrm>
        </p:spPr>
        <p:txBody>
          <a:bodyPr/>
          <a:lstStyle/>
          <a:p>
            <a:r>
              <a:rPr lang="nl-NL" sz="2400" dirty="0"/>
              <a:t>Olie op het vuur</a:t>
            </a:r>
          </a:p>
          <a:p>
            <a:r>
              <a:rPr lang="nl-NL" sz="2400" dirty="0"/>
              <a:t>Of: hoe maak je het groter</a:t>
            </a:r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F96B3B7-EEB4-6BE0-C9CB-678C0A6955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F38F95C-70DB-773F-C629-A8B9F12F15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97824061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00B26-6859-4E90-365D-39B51438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812" y="540001"/>
            <a:ext cx="3752537" cy="706444"/>
          </a:xfrm>
        </p:spPr>
        <p:txBody>
          <a:bodyPr/>
          <a:lstStyle/>
          <a:p>
            <a:r>
              <a:rPr lang="nl-NL" sz="4800" dirty="0">
                <a:latin typeface="Brown"/>
              </a:rPr>
              <a:t>Regie</a:t>
            </a:r>
            <a:endParaRPr lang="nl-NL" sz="480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F53AE1-6F5E-2829-FD7A-50181AD6F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500" y="1354586"/>
            <a:ext cx="3752850" cy="3160039"/>
          </a:xfrm>
        </p:spPr>
        <p:txBody>
          <a:bodyPr/>
          <a:lstStyle/>
          <a:p>
            <a:endParaRPr lang="nl-NL"/>
          </a:p>
          <a:p>
            <a:endParaRPr lang="nl-NL" dirty="0"/>
          </a:p>
        </p:txBody>
      </p:sp>
      <p:pic>
        <p:nvPicPr>
          <p:cNvPr id="7" name="Afbeelding 7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53D2F64D-A2CA-7269-B527-8F3DDE51D1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2332" r="22332"/>
          <a:stretch/>
        </p:blipFill>
        <p:spPr/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7AE7751-1506-EA54-9E0B-49231913DF82}"/>
              </a:ext>
            </a:extLst>
          </p:cNvPr>
          <p:cNvSpPr txBox="1"/>
          <p:nvPr/>
        </p:nvSpPr>
        <p:spPr>
          <a:xfrm>
            <a:off x="4979096" y="1773215"/>
            <a:ext cx="358166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nl-NL" dirty="0"/>
              <a:t>Scenario uitwerken</a:t>
            </a:r>
          </a:p>
          <a:p>
            <a:pPr marL="285750" indent="-285750">
              <a:buFont typeface="Wingdings"/>
              <a:buChar char="ü"/>
            </a:pPr>
            <a:r>
              <a:rPr lang="nl-NL" dirty="0"/>
              <a:t>Crisisteam benoemen</a:t>
            </a:r>
          </a:p>
          <a:p>
            <a:pPr marL="285750" indent="-285750">
              <a:buFont typeface="Wingdings"/>
              <a:buChar char="ü"/>
            </a:pPr>
            <a:r>
              <a:rPr lang="nl-NL" dirty="0"/>
              <a:t>Stakeholders intern</a:t>
            </a:r>
          </a:p>
          <a:p>
            <a:pPr marL="285750" indent="-285750">
              <a:buFont typeface="Wingdings"/>
              <a:buChar char="ü"/>
            </a:pPr>
            <a:r>
              <a:rPr lang="nl-NL" dirty="0"/>
              <a:t>Stakeholders extern</a:t>
            </a:r>
          </a:p>
          <a:p>
            <a:pPr marL="285750" indent="-285750">
              <a:buFont typeface="Wingdings"/>
              <a:buChar char="ü"/>
            </a:pPr>
            <a:r>
              <a:rPr lang="nl-NL" dirty="0"/>
              <a:t>Relatie-beheerders benoemen</a:t>
            </a:r>
          </a:p>
          <a:p>
            <a:pPr marL="285750" indent="-285750">
              <a:buFont typeface="Wingdings"/>
              <a:buChar char="ü"/>
            </a:pPr>
            <a:r>
              <a:rPr lang="nl-NL" dirty="0"/>
              <a:t>Woordvoerder</a:t>
            </a:r>
          </a:p>
          <a:p>
            <a:pPr marL="285750" indent="-285750">
              <a:buFont typeface="Wingdings"/>
              <a:buChar char="ü"/>
            </a:pPr>
            <a:r>
              <a:rPr lang="nl-NL" dirty="0"/>
              <a:t>Informatie-volgorde</a:t>
            </a:r>
          </a:p>
          <a:p>
            <a:pPr marL="285750" indent="-285750">
              <a:buFont typeface="Wingdings"/>
              <a:buChar char="ü"/>
            </a:pPr>
            <a:r>
              <a:rPr lang="nl-NL" dirty="0"/>
              <a:t>Lijst met telefoonnummers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7530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B9A3508-A626-4523-9F99-F9D52118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Brown"/>
              </a:rPr>
              <a:t>Uitgangspunten</a:t>
            </a:r>
            <a:r>
              <a:rPr lang="en-GB" dirty="0">
                <a:latin typeface="Brown"/>
              </a:rPr>
              <a:t> </a:t>
            </a:r>
            <a:r>
              <a:rPr lang="en-GB" dirty="0" err="1">
                <a:latin typeface="Brown"/>
              </a:rPr>
              <a:t>bij</a:t>
            </a:r>
            <a:r>
              <a:rPr lang="en-GB" dirty="0">
                <a:latin typeface="Brown"/>
              </a:rPr>
              <a:t> </a:t>
            </a:r>
            <a:r>
              <a:rPr lang="en-GB" dirty="0" err="1">
                <a:latin typeface="Brown"/>
              </a:rPr>
              <a:t>crisiscommunicatie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690FDA3-8A13-4B27-B0A6-DE9236D8B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082660"/>
            <a:ext cx="8134350" cy="23686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Direct </a:t>
            </a:r>
            <a:r>
              <a:rPr lang="en-GB" dirty="0" err="1"/>
              <a:t>starten</a:t>
            </a:r>
            <a:r>
              <a:rPr lang="en-GB" dirty="0"/>
              <a:t> - </a:t>
            </a:r>
            <a:r>
              <a:rPr lang="en-GB" dirty="0" err="1"/>
              <a:t>proces-communicatie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Eén</a:t>
            </a:r>
            <a:r>
              <a:rPr lang="en-GB" dirty="0"/>
              <a:t> </a:t>
            </a:r>
            <a:r>
              <a:rPr lang="en-GB" dirty="0" err="1"/>
              <a:t>woordvoerder</a:t>
            </a:r>
            <a:r>
              <a:rPr lang="en-GB" dirty="0"/>
              <a:t>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Communicatie-afspraken</a:t>
            </a:r>
            <a:r>
              <a:rPr lang="en-GB" dirty="0"/>
              <a:t> </a:t>
            </a:r>
            <a:r>
              <a:rPr lang="en-GB" dirty="0" err="1"/>
              <a:t>delen</a:t>
            </a:r>
            <a:r>
              <a:rPr lang="en-GB" dirty="0"/>
              <a:t> met </a:t>
            </a:r>
            <a:r>
              <a:rPr lang="en-GB" dirty="0" err="1"/>
              <a:t>organisatie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Intern is extern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Eigen </a:t>
            </a:r>
            <a:r>
              <a:rPr lang="en-GB" dirty="0" err="1"/>
              <a:t>organisatie</a:t>
            </a:r>
            <a:r>
              <a:rPr lang="en-GB" dirty="0"/>
              <a:t> </a:t>
            </a:r>
            <a:r>
              <a:rPr lang="en-GB" dirty="0" err="1"/>
              <a:t>informeren</a:t>
            </a:r>
            <a:r>
              <a:rPr lang="en-GB" dirty="0"/>
              <a:t>, </a:t>
            </a:r>
            <a:r>
              <a:rPr lang="en-GB" dirty="0" err="1"/>
              <a:t>liefst</a:t>
            </a:r>
            <a:r>
              <a:rPr lang="en-GB" dirty="0"/>
              <a:t> </a:t>
            </a:r>
            <a:r>
              <a:rPr lang="en-GB" dirty="0" err="1"/>
              <a:t>fysiek</a:t>
            </a:r>
            <a:r>
              <a:rPr lang="en-GB" dirty="0"/>
              <a:t>, met </a:t>
            </a:r>
            <a:r>
              <a:rPr lang="en-GB" dirty="0" err="1"/>
              <a:t>ruimte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vragen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Frequente</a:t>
            </a:r>
            <a:r>
              <a:rPr lang="en-GB" dirty="0"/>
              <a:t> updates, </a:t>
            </a:r>
            <a:r>
              <a:rPr lang="en-GB" dirty="0" err="1"/>
              <a:t>binnen</a:t>
            </a:r>
            <a:r>
              <a:rPr lang="en-GB" dirty="0"/>
              <a:t> en </a:t>
            </a:r>
            <a:r>
              <a:rPr lang="en-GB" dirty="0" err="1"/>
              <a:t>buiten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Expert/</a:t>
            </a:r>
            <a:r>
              <a:rPr lang="en-GB" dirty="0" err="1"/>
              <a:t>adviseur</a:t>
            </a:r>
            <a:r>
              <a:rPr lang="en-GB" dirty="0"/>
              <a:t> van </a:t>
            </a:r>
            <a:r>
              <a:rPr lang="en-GB" dirty="0" err="1"/>
              <a:t>buiten</a:t>
            </a:r>
            <a:r>
              <a:rPr lang="en-GB" dirty="0"/>
              <a:t> </a:t>
            </a:r>
            <a:r>
              <a:rPr lang="en-GB" dirty="0" err="1"/>
              <a:t>betrekken</a:t>
            </a:r>
            <a:r>
              <a:rPr lang="en-GB" dirty="0"/>
              <a:t>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0ABDC9-743B-A566-79D4-4261DBEE2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272957"/>
            <a:ext cx="8133672" cy="599605"/>
          </a:xfrm>
        </p:spPr>
        <p:txBody>
          <a:bodyPr/>
          <a:lstStyle/>
          <a:p>
            <a:r>
              <a:rPr lang="nl-NL" sz="3600" dirty="0"/>
              <a:t>Snelheid is winst!</a:t>
            </a:r>
          </a:p>
        </p:txBody>
      </p:sp>
    </p:spTree>
    <p:extLst>
      <p:ext uri="{BB962C8B-B14F-4D97-AF65-F5344CB8AC3E}">
        <p14:creationId xmlns:p14="http://schemas.microsoft.com/office/powerpoint/2010/main" val="3922434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DA921-5015-43CC-5F6C-C2F8DE26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69" y="540001"/>
            <a:ext cx="3752850" cy="717300"/>
          </a:xfrm>
        </p:spPr>
        <p:txBody>
          <a:bodyPr anchor="t">
            <a:normAutofit/>
          </a:bodyPr>
          <a:lstStyle/>
          <a:p>
            <a:r>
              <a:rPr lang="nl-NL"/>
              <a:t>Monitoren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57DB1F-22C1-7AA1-D49B-5F8CC622B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3656" y="607470"/>
            <a:ext cx="3535964" cy="3705450"/>
          </a:xfrm>
        </p:spPr>
        <p:txBody>
          <a:bodyPr anchor="t">
            <a:normAutofit/>
          </a:bodyPr>
          <a:lstStyle/>
          <a:p>
            <a:pPr marL="285750" indent="-285750">
              <a:buChar char="•"/>
            </a:pPr>
            <a:r>
              <a:rPr lang="nl-NL" err="1"/>
              <a:t>Social</a:t>
            </a:r>
            <a:r>
              <a:rPr lang="nl-NL"/>
              <a:t> media </a:t>
            </a:r>
          </a:p>
          <a:p>
            <a:pPr marL="285750" indent="-285750">
              <a:buChar char="•"/>
            </a:pPr>
            <a:r>
              <a:rPr lang="nl-NL" dirty="0"/>
              <a:t>Top 3 stakeholders - check</a:t>
            </a:r>
          </a:p>
          <a:p>
            <a:pPr marL="285750" indent="-285750">
              <a:buChar char="•"/>
            </a:pPr>
            <a:r>
              <a:rPr lang="nl-NL" dirty="0"/>
              <a:t>Niet: wat willen we vertellen?</a:t>
            </a:r>
          </a:p>
          <a:p>
            <a:pPr marL="285750" indent="-285750">
              <a:buChar char="•"/>
            </a:pPr>
            <a:r>
              <a:rPr lang="nl-NL" dirty="0"/>
              <a:t>Maar: wat wil de buitenwereld weten</a:t>
            </a:r>
          </a:p>
          <a:p>
            <a:pPr marL="285750" indent="-285750">
              <a:buChar char="•"/>
            </a:pPr>
            <a:r>
              <a:rPr lang="nl-NL" dirty="0"/>
              <a:t>Blijf reageren, liefst persoonlijk</a:t>
            </a:r>
          </a:p>
          <a:p>
            <a:pPr marL="285750" indent="-285750">
              <a:buChar char="•"/>
            </a:pPr>
            <a:endParaRPr lang="nl-NL" dirty="0"/>
          </a:p>
        </p:txBody>
      </p:sp>
      <p:pic>
        <p:nvPicPr>
          <p:cNvPr id="6" name="Afbeelding 6" descr="Afbeelding met tekst, persoon, overdekt&#10;&#10;Automatisch gegenereerde beschrijving">
            <a:extLst>
              <a:ext uri="{FF2B5EF4-FFF2-40B4-BE49-F238E27FC236}">
                <a16:creationId xmlns:a16="http://schemas.microsoft.com/office/drawing/2014/main" id="{6C02889E-4932-ACFC-7E68-9FFA7F1C821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7818" r="7815" b="-3"/>
          <a:stretch/>
        </p:blipFill>
        <p:spPr>
          <a:xfrm>
            <a:off x="20" y="2194560"/>
            <a:ext cx="4422823" cy="2948940"/>
          </a:xfrm>
          <a:noFill/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9DD74A-2C14-693C-48EA-8619A2CCA5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8569" y="1257300"/>
            <a:ext cx="3752850" cy="364742"/>
          </a:xfrm>
        </p:spPr>
        <p:txBody>
          <a:bodyPr anchor="t">
            <a:normAutofit/>
          </a:bodyPr>
          <a:lstStyle/>
          <a:p>
            <a:r>
              <a:rPr lang="nl-NL" dirty="0"/>
              <a:t>In het belang van reputatie</a:t>
            </a:r>
          </a:p>
        </p:txBody>
      </p:sp>
    </p:spTree>
    <p:extLst>
      <p:ext uri="{BB962C8B-B14F-4D97-AF65-F5344CB8AC3E}">
        <p14:creationId xmlns:p14="http://schemas.microsoft.com/office/powerpoint/2010/main" val="375955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459E077E-64FE-9789-A486-600F7D54FB3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0588" b="10588"/>
          <a:stretch>
            <a:fillRect/>
          </a:stretch>
        </p:blipFill>
        <p:spPr>
          <a:xfrm>
            <a:off x="1206288" y="115147"/>
            <a:ext cx="6590453" cy="2759752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CF7287D-8AAA-4697-84DD-875DF5AA9F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53" y="3257973"/>
            <a:ext cx="7607725" cy="1381759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l-NL" dirty="0"/>
              <a:t>Snelle reactie, neutraal en zonder beschuldigingen</a:t>
            </a:r>
          </a:p>
          <a:p>
            <a:pPr marL="285750" indent="-285750">
              <a:buFontTx/>
              <a:buChar char="-"/>
            </a:pPr>
            <a:r>
              <a:rPr lang="nl-NL" dirty="0"/>
              <a:t>Overgenomen door media</a:t>
            </a:r>
          </a:p>
          <a:p>
            <a:pPr marL="285750" indent="-285750">
              <a:buFontTx/>
              <a:buChar char="-"/>
            </a:pPr>
            <a:r>
              <a:rPr lang="nl-NL" dirty="0"/>
              <a:t>Rust in de tent (helaas niet voor lang… andere actoren namen stelling in de pers en op </a:t>
            </a:r>
            <a:r>
              <a:rPr lang="nl-NL" dirty="0" err="1"/>
              <a:t>social</a:t>
            </a:r>
            <a:r>
              <a:rPr lang="nl-NL" dirty="0"/>
              <a:t> media)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0310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>
            <a:extLst>
              <a:ext uri="{FF2B5EF4-FFF2-40B4-BE49-F238E27FC236}">
                <a16:creationId xmlns:a16="http://schemas.microsoft.com/office/drawing/2014/main" id="{096D8422-58F6-7645-4730-9405816AFA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8879" r="28879"/>
          <a:stretch/>
        </p:blipFill>
        <p:spPr>
          <a:xfrm>
            <a:off x="2062898" y="50800"/>
            <a:ext cx="4324467" cy="5041900"/>
          </a:xfr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1C47B7D-810D-AA71-AB1C-922FB1DF1F1F}"/>
              </a:ext>
            </a:extLst>
          </p:cNvPr>
          <p:cNvSpPr txBox="1"/>
          <p:nvPr/>
        </p:nvSpPr>
        <p:spPr>
          <a:xfrm>
            <a:off x="6759086" y="428625"/>
            <a:ext cx="194529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 dirty="0"/>
              <a:t>Casus uitwerken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Wie?</a:t>
            </a:r>
          </a:p>
        </p:txBody>
      </p:sp>
    </p:spTree>
    <p:extLst>
      <p:ext uri="{BB962C8B-B14F-4D97-AF65-F5344CB8AC3E}">
        <p14:creationId xmlns:p14="http://schemas.microsoft.com/office/powerpoint/2010/main" val="4006744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6132E847-15C4-4303-E02A-DA4501C5A2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r="-1" b="13207"/>
          <a:stretch/>
        </p:blipFill>
        <p:spPr>
          <a:xfrm>
            <a:off x="1237244" y="241442"/>
            <a:ext cx="6966744" cy="4140057"/>
          </a:xfrm>
          <a:noFill/>
        </p:spPr>
      </p:pic>
    </p:spTree>
    <p:extLst>
      <p:ext uri="{BB962C8B-B14F-4D97-AF65-F5344CB8AC3E}">
        <p14:creationId xmlns:p14="http://schemas.microsoft.com/office/powerpoint/2010/main" val="1975936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643B8-A5FD-384C-1AEF-822D8E78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812" y="690963"/>
            <a:ext cx="3752537" cy="1027275"/>
          </a:xfrm>
        </p:spPr>
        <p:txBody>
          <a:bodyPr anchor="t">
            <a:normAutofit/>
          </a:bodyPr>
          <a:lstStyle/>
          <a:p>
            <a:r>
              <a:rPr lang="nl-NL" sz="2400" dirty="0">
                <a:latin typeface="Brown"/>
              </a:rPr>
              <a:t>Tot slot</a:t>
            </a:r>
            <a:br>
              <a:rPr lang="nl-NL" sz="2400" dirty="0">
                <a:latin typeface="Brown"/>
              </a:rPr>
            </a:br>
            <a:r>
              <a:rPr lang="nl-NL" sz="2400" dirty="0">
                <a:latin typeface="Brown"/>
              </a:rPr>
              <a:t>De (</a:t>
            </a:r>
            <a:r>
              <a:rPr lang="nl-NL" sz="2400" dirty="0" err="1">
                <a:latin typeface="Brown"/>
              </a:rPr>
              <a:t>bonds</a:t>
            </a:r>
            <a:r>
              <a:rPr lang="nl-NL" sz="2400" dirty="0">
                <a:latin typeface="Brown"/>
              </a:rPr>
              <a:t>)casus waar we</a:t>
            </a:r>
            <a:br>
              <a:rPr lang="nl-NL" sz="2400" dirty="0">
                <a:latin typeface="Brown"/>
              </a:rPr>
            </a:br>
            <a:r>
              <a:rPr lang="nl-NL" sz="2400" dirty="0">
                <a:latin typeface="Brown"/>
              </a:rPr>
              <a:t> niets van hoorden…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659327-BB2A-7A68-0A80-5D0EED708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500" y="2310728"/>
            <a:ext cx="3752850" cy="2203897"/>
          </a:xfrm>
        </p:spPr>
        <p:txBody>
          <a:bodyPr anchor="t">
            <a:normAutofit/>
          </a:bodyPr>
          <a:lstStyle/>
          <a:p>
            <a:pPr marL="342900" indent="-342900">
              <a:buAutoNum type="arabicPeriod"/>
            </a:pPr>
            <a:r>
              <a:rPr lang="nl-NL" dirty="0"/>
              <a:t>Geruchtvorming rond coach</a:t>
            </a:r>
          </a:p>
          <a:p>
            <a:pPr marL="342900" indent="-342900">
              <a:buAutoNum type="arabicPeriod"/>
            </a:pPr>
            <a:r>
              <a:rPr lang="nl-NL" dirty="0"/>
              <a:t>Inschakelen VCP</a:t>
            </a:r>
          </a:p>
          <a:p>
            <a:pPr marL="342900" indent="-342900">
              <a:buAutoNum type="arabicPeriod"/>
            </a:pPr>
            <a:r>
              <a:rPr lang="nl-NL" dirty="0"/>
              <a:t>Speurtocht naar bron levert niets op</a:t>
            </a:r>
          </a:p>
          <a:p>
            <a:pPr marL="342900" indent="-342900">
              <a:buAutoNum type="arabicPeriod"/>
            </a:pPr>
            <a:r>
              <a:rPr lang="nl-NL" dirty="0"/>
              <a:t>Informeren top 3 stakeholders</a:t>
            </a:r>
          </a:p>
          <a:p>
            <a:pPr marL="342900" indent="-342900">
              <a:buAutoNum type="arabicPeriod"/>
            </a:pPr>
            <a:r>
              <a:rPr lang="nl-NL" dirty="0"/>
              <a:t>Raadplegen externe expert/CVSN</a:t>
            </a:r>
          </a:p>
          <a:p>
            <a:pPr marL="342900" indent="-342900">
              <a:buAutoNum type="arabicPeriod"/>
            </a:pPr>
            <a:r>
              <a:rPr lang="nl-NL" dirty="0"/>
              <a:t>Melding bij ISR</a:t>
            </a:r>
          </a:p>
          <a:p>
            <a:pPr marL="342900" indent="-342900">
              <a:buAutoNum type="arabicPeriod"/>
            </a:pPr>
            <a:r>
              <a:rPr lang="nl-NL" dirty="0"/>
              <a:t>Werkafspraken met coach over 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DBF5BD5-D765-5128-FBBF-BF2C2FAD22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0" y="1861147"/>
            <a:ext cx="3752850" cy="386310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stappen</a:t>
            </a:r>
            <a:r>
              <a:rPr lang="en-US" dirty="0"/>
              <a:t> van de </a:t>
            </a:r>
            <a:r>
              <a:rPr lang="en-US" dirty="0" err="1"/>
              <a:t>directie</a:t>
            </a:r>
            <a:endParaRPr lang="en-US" dirty="0"/>
          </a:p>
        </p:txBody>
      </p:sp>
      <p:pic>
        <p:nvPicPr>
          <p:cNvPr id="20" name="Tijdelijke aanduiding voor afbeelding 19">
            <a:extLst>
              <a:ext uri="{FF2B5EF4-FFF2-40B4-BE49-F238E27FC236}">
                <a16:creationId xmlns:a16="http://schemas.microsoft.com/office/drawing/2014/main" id="{8690F9EF-8B22-BD10-DE65-549970C316E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3425" r="11019"/>
          <a:stretch/>
        </p:blipFill>
        <p:spPr>
          <a:xfrm>
            <a:off x="628650" y="334635"/>
            <a:ext cx="3690124" cy="4302278"/>
          </a:xfrm>
          <a:noFill/>
        </p:spPr>
      </p:pic>
    </p:spTree>
    <p:extLst>
      <p:ext uri="{BB962C8B-B14F-4D97-AF65-F5344CB8AC3E}">
        <p14:creationId xmlns:p14="http://schemas.microsoft.com/office/powerpoint/2010/main" val="207061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1E92F-B59A-8D21-166F-B43C28C8A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812" y="540001"/>
            <a:ext cx="3752537" cy="1035252"/>
          </a:xfrm>
        </p:spPr>
        <p:txBody>
          <a:bodyPr/>
          <a:lstStyle/>
          <a:p>
            <a:r>
              <a:rPr lang="nl-NL" dirty="0">
                <a:latin typeface="Brown"/>
              </a:rPr>
              <a:t>Handreiking</a:t>
            </a:r>
            <a:br>
              <a:rPr lang="nl-NL" dirty="0">
                <a:latin typeface="Brown"/>
              </a:rPr>
            </a:br>
            <a:r>
              <a:rPr lang="nl-NL" dirty="0">
                <a:latin typeface="Brown"/>
              </a:rPr>
              <a:t>Mariëtte Hamer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83A5AB-5AF0-BF91-B46A-F729CEA5F1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400" dirty="0">
                <a:ea typeface="+mn-lt"/>
                <a:cs typeface="+mn-lt"/>
              </a:rPr>
              <a:t>“Een goede behandeling van meldingen van seksueel grensoverschrijdend gedrag helpt wel bij de heling, bij het gevoel van rechtvaardigheid, bij erkenning, bij bewustwording en bij sociale veiligheid in de organisatie.”</a:t>
            </a:r>
            <a:endParaRPr lang="nl-NL" sz="2400"/>
          </a:p>
        </p:txBody>
      </p:sp>
      <p:pic>
        <p:nvPicPr>
          <p:cNvPr id="4" name="Afbeelding 5" descr="Afbeelding met persoon, buitenshuis">
            <a:extLst>
              <a:ext uri="{FF2B5EF4-FFF2-40B4-BE49-F238E27FC236}">
                <a16:creationId xmlns:a16="http://schemas.microsoft.com/office/drawing/2014/main" id="{7D3A0DB5-4375-057F-2C09-86F497BAF2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381" b="7381"/>
          <a:stretch/>
        </p:blipFill>
        <p:spPr>
          <a:xfrm>
            <a:off x="539750" y="454025"/>
            <a:ext cx="3487738" cy="3717925"/>
          </a:xfrm>
        </p:spPr>
      </p:pic>
    </p:spTree>
    <p:extLst>
      <p:ext uri="{BB962C8B-B14F-4D97-AF65-F5344CB8AC3E}">
        <p14:creationId xmlns:p14="http://schemas.microsoft.com/office/powerpoint/2010/main" val="281453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B57A8-93E5-0139-CB3C-F6DB3930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812" y="540001"/>
            <a:ext cx="3752537" cy="3000568"/>
          </a:xfrm>
        </p:spPr>
        <p:txBody>
          <a:bodyPr/>
          <a:lstStyle/>
          <a:p>
            <a:r>
              <a:rPr lang="nl-NL" dirty="0">
                <a:latin typeface="Brown"/>
              </a:rPr>
              <a:t>Communicatie</a:t>
            </a:r>
            <a:br>
              <a:rPr lang="nl-NL" dirty="0">
                <a:latin typeface="Brown"/>
              </a:rPr>
            </a:br>
            <a:r>
              <a:rPr lang="nl-NL" dirty="0">
                <a:latin typeface="Brown"/>
              </a:rPr>
              <a:t>bij groot</a:t>
            </a:r>
            <a:br>
              <a:rPr lang="nl-NL" dirty="0">
                <a:latin typeface="Brown"/>
              </a:rPr>
            </a:br>
            <a:r>
              <a:rPr lang="nl-NL" dirty="0">
                <a:latin typeface="Brown"/>
              </a:rPr>
              <a:t>ongemak: wie durft...</a:t>
            </a:r>
            <a:br>
              <a:rPr lang="nl-NL" dirty="0">
                <a:latin typeface="Brown"/>
              </a:rPr>
            </a:br>
            <a:r>
              <a:rPr lang="nl-NL" dirty="0">
                <a:latin typeface="Brown"/>
              </a:rPr>
              <a:t>(en hoe?)</a:t>
            </a:r>
            <a:br>
              <a:rPr lang="nl-NL" dirty="0"/>
            </a:b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B85F09-F37F-BAA2-8471-D1EE4592BA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500" y="3453729"/>
            <a:ext cx="3752850" cy="1060896"/>
          </a:xfrm>
        </p:spPr>
        <p:txBody>
          <a:bodyPr/>
          <a:lstStyle/>
          <a:p>
            <a:endParaRPr lang="nl-NL"/>
          </a:p>
        </p:txBody>
      </p:sp>
      <p:pic>
        <p:nvPicPr>
          <p:cNvPr id="6" name="Afbeelding 6" descr="Afbeelding met grafiek">
            <a:extLst>
              <a:ext uri="{FF2B5EF4-FFF2-40B4-BE49-F238E27FC236}">
                <a16:creationId xmlns:a16="http://schemas.microsoft.com/office/drawing/2014/main" id="{67EBEE67-9CD7-A169-5F78-BBA9126708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1633" r="21633"/>
          <a:stretch/>
        </p:blipFill>
        <p:spPr/>
      </p:pic>
    </p:spTree>
    <p:extLst>
      <p:ext uri="{BB962C8B-B14F-4D97-AF65-F5344CB8AC3E}">
        <p14:creationId xmlns:p14="http://schemas.microsoft.com/office/powerpoint/2010/main" val="259039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Centrum Veilige Sport, grensoverschrijdend gedrag, seksuele intimidatie (met ondertiteling)">
            <a:hlinkClick r:id="" action="ppaction://media"/>
            <a:extLst>
              <a:ext uri="{FF2B5EF4-FFF2-40B4-BE49-F238E27FC236}">
                <a16:creationId xmlns:a16="http://schemas.microsoft.com/office/drawing/2014/main" id="{AB301790-023A-B635-FA0E-53D77237AF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062" y="-87333"/>
            <a:ext cx="9006561" cy="534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5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4FBDC3-522A-4858-5611-A7ECB630D4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500" y="1780597"/>
            <a:ext cx="4011642" cy="3208480"/>
          </a:xfrm>
        </p:spPr>
        <p:txBody>
          <a:bodyPr/>
          <a:lstStyle/>
          <a:p>
            <a:endParaRPr lang="nl-NL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Machtsverhouding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Anonimiteit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Soms via de 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Meerdere bronnen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Regie ontbreekt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Snel uitgroeiend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Kwestie dwingt betrokkenen in en buiten de organisatie tot stellingnemen (voor of tegen)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C3BE85-774B-9DD3-23FE-D4D6298486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0" y="296240"/>
            <a:ext cx="3752850" cy="1325802"/>
          </a:xfrm>
        </p:spPr>
        <p:txBody>
          <a:bodyPr/>
          <a:lstStyle/>
          <a:p>
            <a:r>
              <a:rPr lang="nl-NL" sz="3200" dirty="0"/>
              <a:t>Elementen GOG die communicatie beïnvloeden </a:t>
            </a:r>
          </a:p>
        </p:txBody>
      </p:sp>
      <p:pic>
        <p:nvPicPr>
          <p:cNvPr id="7" name="Tijdelijke aanduiding voor afbeelding 6" descr="Afbeelding met logo&#10;&#10;Automatisch gegenereerde beschrijving">
            <a:extLst>
              <a:ext uri="{FF2B5EF4-FFF2-40B4-BE49-F238E27FC236}">
                <a16:creationId xmlns:a16="http://schemas.microsoft.com/office/drawing/2014/main" id="{F30698FF-6D6B-C272-E56C-1B12025E965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836" r="17836"/>
          <a:stretch>
            <a:fillRect/>
          </a:stretch>
        </p:blipFill>
        <p:spPr>
          <a:xfrm>
            <a:off x="0" y="0"/>
            <a:ext cx="4411663" cy="5143500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F102A9B-C745-2DC2-1C2A-1A2991A281FB}"/>
              </a:ext>
            </a:extLst>
          </p:cNvPr>
          <p:cNvSpPr txBox="1"/>
          <p:nvPr/>
        </p:nvSpPr>
        <p:spPr>
          <a:xfrm>
            <a:off x="0" y="5143500"/>
            <a:ext cx="4411663" cy="3175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3"/>
              </a:rPr>
              <a:t>Deze foto</a:t>
            </a:r>
            <a:r>
              <a:rPr lang="en-US"/>
              <a:t> van Onbekende auteur is gelicentieerd onder </a:t>
            </a:r>
            <a:r>
              <a:rPr lang="en-US">
                <a:hlinkClick r:id="rId4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50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0077B5-C17C-3E6E-E7E1-68AE99B331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706880"/>
            <a:ext cx="8123567" cy="2511708"/>
          </a:xfrm>
        </p:spPr>
        <p:txBody>
          <a:bodyPr/>
          <a:lstStyle/>
          <a:p>
            <a:pPr marL="342900" indent="-342900">
              <a:buChar char="•"/>
            </a:pPr>
            <a:r>
              <a:rPr lang="nl-NL" sz="2000" dirty="0"/>
              <a:t>Buiten het reguliere proces </a:t>
            </a:r>
            <a:endParaRPr lang="nl-NL" dirty="0"/>
          </a:p>
          <a:p>
            <a:pPr marL="342900" indent="-342900">
              <a:buChar char="•"/>
            </a:pPr>
            <a:r>
              <a:rPr lang="nl-NL" sz="2000" dirty="0"/>
              <a:t>Grote kans op publiciteit </a:t>
            </a:r>
            <a:endParaRPr lang="nl-NL" dirty="0"/>
          </a:p>
          <a:p>
            <a:pPr marL="342900" indent="-342900">
              <a:buChar char="•"/>
            </a:pPr>
            <a:r>
              <a:rPr lang="nl-NL" sz="2000" dirty="0"/>
              <a:t>De druk neemt toe</a:t>
            </a:r>
          </a:p>
          <a:p>
            <a:pPr marL="342900" indent="-342900">
              <a:buChar char="•"/>
            </a:pPr>
            <a:r>
              <a:rPr lang="nl-NL" sz="2000" dirty="0"/>
              <a:t>Informatie is incompleet en tegenstrijdig</a:t>
            </a:r>
          </a:p>
          <a:p>
            <a:pPr marL="342900" indent="-342900">
              <a:buChar char="•"/>
            </a:pPr>
            <a:r>
              <a:rPr lang="nl-NL" sz="2000" dirty="0"/>
              <a:t>Reëel afbreukrisico</a:t>
            </a:r>
          </a:p>
          <a:p>
            <a:pPr marL="342900" indent="-342900">
              <a:buChar char="•"/>
            </a:pPr>
            <a:r>
              <a:rPr lang="nl-NL" sz="2000" dirty="0"/>
              <a:t>Situatie vereist snel handelen</a:t>
            </a:r>
          </a:p>
          <a:p>
            <a:pPr marL="342900" indent="-342900">
              <a:buChar char="•"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67243E-3307-7374-1AB3-0B28F21BC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383876"/>
            <a:ext cx="8133672" cy="763714"/>
          </a:xfrm>
        </p:spPr>
        <p:txBody>
          <a:bodyPr/>
          <a:lstStyle/>
          <a:p>
            <a:r>
              <a:rPr lang="nl-NL" sz="3200" dirty="0"/>
              <a:t>Crisis? Check...</a:t>
            </a:r>
          </a:p>
          <a:p>
            <a:endParaRPr lang="nl-NL" sz="3600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C19885-371B-6594-20E7-14DACEAF8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272" y="1706880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5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E606D-C1DA-0D95-5145-07045BE7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rown"/>
              </a:rPr>
              <a:t>Alle sectoren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6CC34C-6142-990D-81C6-92E819B9FC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7085" y="1146867"/>
            <a:ext cx="7972605" cy="37773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accent4"/>
                </a:solidFill>
              </a:rPr>
              <a:t>Bedrijfsleven</a:t>
            </a:r>
            <a:r>
              <a:rPr lang="nl-NL" sz="1600" dirty="0"/>
              <a:t> - ‘Eén grote wake-</a:t>
            </a:r>
            <a:r>
              <a:rPr lang="nl-NL" sz="1600" dirty="0" err="1"/>
              <a:t>upcall</a:t>
            </a:r>
            <a:r>
              <a:rPr lang="nl-NL" sz="1600" dirty="0"/>
              <a:t>: bedrijfsleven zoekt massaal hulp bij aanpak </a:t>
            </a:r>
            <a:r>
              <a:rPr lang="nl-NL" sz="1600" dirty="0" err="1"/>
              <a:t>grensoverschjrijdend</a:t>
            </a:r>
            <a:r>
              <a:rPr lang="nl-NL" sz="1600" dirty="0"/>
              <a:t> gedrag’ (</a:t>
            </a:r>
            <a:r>
              <a:rPr lang="nl-NL" sz="1400" i="1" dirty="0"/>
              <a:t>Parool, februari 2022)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accent4"/>
                </a:solidFill>
              </a:rPr>
              <a:t>Cultuur</a:t>
            </a:r>
            <a:r>
              <a:rPr lang="nl-NL" sz="1600" dirty="0"/>
              <a:t> -  Raad voor de Cultuur: ‘Topje van de ijsberg’ </a:t>
            </a:r>
            <a:r>
              <a:rPr lang="nl-NL" sz="1400" dirty="0"/>
              <a:t>(</a:t>
            </a:r>
            <a:r>
              <a:rPr lang="nl-NL" sz="1400" i="1" dirty="0"/>
              <a:t>Rapport </a:t>
            </a:r>
            <a:r>
              <a:rPr lang="nl-NL" sz="1400" i="1" dirty="0" err="1"/>
              <a:t>RvdC</a:t>
            </a:r>
            <a:r>
              <a:rPr lang="nl-NL" sz="1400" i="1" dirty="0"/>
              <a:t> juni 2022)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accent4"/>
                </a:solidFill>
              </a:rPr>
              <a:t>Universiteiten</a:t>
            </a:r>
            <a:r>
              <a:rPr lang="nl-NL" sz="1600" dirty="0"/>
              <a:t> - ‘Weggestuurde Leidse hoogleraar noemt eigen gedrag ‘ouderwets’, meer organisaties verbreken banden’ (</a:t>
            </a:r>
            <a:r>
              <a:rPr lang="nl-NL" sz="1400" i="1" dirty="0" err="1"/>
              <a:t>Volskrant</a:t>
            </a:r>
            <a:r>
              <a:rPr lang="nl-NL" sz="1400" i="1" dirty="0"/>
              <a:t>, oktober 2022)</a:t>
            </a:r>
            <a:endParaRPr lang="nl-NL" dirty="0">
              <a:solidFill>
                <a:srgbClr val="00378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accent4"/>
                </a:solidFill>
              </a:rPr>
              <a:t>Media</a:t>
            </a:r>
            <a:r>
              <a:rPr lang="nl-NL" sz="1600" dirty="0"/>
              <a:t> – ‘De FNV heeft een meldpunt geopend voor grensoverschrijdend gedrag in de media’</a:t>
            </a:r>
            <a:r>
              <a:rPr lang="nl-NL" sz="1400" i="1" dirty="0"/>
              <a:t>(FNV.nl, juli 2022)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accent4"/>
                </a:solidFill>
              </a:rPr>
              <a:t>Gezondheidszorg </a:t>
            </a:r>
            <a:r>
              <a:rPr lang="nl-NL" sz="1600" dirty="0"/>
              <a:t>–</a:t>
            </a:r>
            <a:r>
              <a:rPr lang="nl-NL" dirty="0"/>
              <a:t>’</a:t>
            </a:r>
            <a:r>
              <a:rPr lang="nl-NL" dirty="0" err="1"/>
              <a:t>Tweederde</a:t>
            </a:r>
            <a:r>
              <a:rPr lang="nl-NL" dirty="0"/>
              <a:t> van de zorgmedewerkers had in 2020 te maken met verbale agressie, 38% met fysieke agressie, 22% met seksuele intimidatie en 20% met bedreiging’ (</a:t>
            </a:r>
            <a:r>
              <a:rPr lang="nl-NL" sz="1400" i="1" dirty="0"/>
              <a:t>Rapport VWS, aug 2022)</a:t>
            </a:r>
            <a:endParaRPr lang="nl-NL" sz="1600" dirty="0"/>
          </a:p>
          <a:p>
            <a:pPr marL="285750" indent="-285750">
              <a:buChar char="•"/>
            </a:pPr>
            <a:r>
              <a:rPr lang="nl-NL" b="1" dirty="0">
                <a:solidFill>
                  <a:schemeClr val="accent4"/>
                </a:solidFill>
              </a:rPr>
              <a:t>GGZ -    '</a:t>
            </a:r>
            <a:r>
              <a:rPr lang="nl-NL" dirty="0">
                <a:solidFill>
                  <a:srgbClr val="002060"/>
                </a:solidFill>
              </a:rPr>
              <a:t>Beroepsverbod voor christelijke psycholoog Kees Roest vanwege grensoverschrijdend gedrag' (</a:t>
            </a:r>
            <a:r>
              <a:rPr lang="nl-NL" dirty="0" err="1">
                <a:solidFill>
                  <a:srgbClr val="002060"/>
                </a:solidFill>
              </a:rPr>
              <a:t>Nedrlands</a:t>
            </a:r>
            <a:r>
              <a:rPr lang="nl-NL" dirty="0">
                <a:solidFill>
                  <a:srgbClr val="002060"/>
                </a:solidFill>
              </a:rPr>
              <a:t> Dagblad, gisteren)</a:t>
            </a:r>
            <a:endParaRPr lang="nl-NL" i="1" dirty="0">
              <a:solidFill>
                <a:srgbClr val="002060"/>
              </a:solidFill>
            </a:endParaRPr>
          </a:p>
          <a:p>
            <a:pPr marL="285750" indent="-285750">
              <a:buChar char="•"/>
            </a:pPr>
            <a:endParaRPr lang="nl-NL" dirty="0">
              <a:solidFill>
                <a:schemeClr val="accent4"/>
              </a:solidFill>
            </a:endParaRPr>
          </a:p>
          <a:p>
            <a:pPr marL="285750" indent="-285750">
              <a:buChar char="•"/>
            </a:pPr>
            <a:endParaRPr lang="nl-NL" sz="1400" i="1" dirty="0">
              <a:solidFill>
                <a:srgbClr val="00378A"/>
              </a:solidFill>
            </a:endParaRPr>
          </a:p>
          <a:p>
            <a:endParaRPr lang="nl-NL" sz="1400" i="1" dirty="0">
              <a:solidFill>
                <a:srgbClr val="00378A"/>
              </a:solidFill>
            </a:endParaRPr>
          </a:p>
          <a:p>
            <a:endParaRPr lang="nl-NL" sz="1400" i="1" dirty="0">
              <a:solidFill>
                <a:srgbClr val="00378A"/>
              </a:solidFill>
            </a:endParaRPr>
          </a:p>
          <a:p>
            <a:endParaRPr lang="nl-NL" b="1" dirty="0">
              <a:solidFill>
                <a:srgbClr val="FF66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791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DD92B-D335-30F9-B8A3-435BE149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40001"/>
            <a:ext cx="8158161" cy="542040"/>
          </a:xfrm>
        </p:spPr>
        <p:txBody>
          <a:bodyPr/>
          <a:lstStyle/>
          <a:p>
            <a:pPr algn="ctr"/>
            <a:r>
              <a:rPr lang="nl-NL" dirty="0">
                <a:latin typeface="Brown"/>
              </a:rPr>
              <a:t>Extern onderzoek…. De oplossing?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258DC5-4ADD-5489-B5C6-D80DF9F782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188" y="1257300"/>
            <a:ext cx="8158162" cy="364742"/>
          </a:xfrm>
        </p:spPr>
        <p:txBody>
          <a:bodyPr/>
          <a:lstStyle/>
          <a:p>
            <a:pPr algn="ctr"/>
            <a:r>
              <a:rPr lang="nl-NL" dirty="0"/>
              <a:t>Voorbeeld : Kamerlid keert wel/niet terug; verdeeldheid blijft</a:t>
            </a:r>
          </a:p>
        </p:txBody>
      </p:sp>
      <p:pic>
        <p:nvPicPr>
          <p:cNvPr id="19" name="Tijdelijke aanduiding voor 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9FD2B401-9CF1-7E5B-AC20-7EEA91E8E7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685" r="4685"/>
          <a:stretch>
            <a:fillRect/>
          </a:stretch>
        </p:blipFill>
        <p:spPr>
          <a:xfrm>
            <a:off x="1568449" y="1676878"/>
            <a:ext cx="5735638" cy="2926621"/>
          </a:xfrm>
        </p:spPr>
      </p:pic>
    </p:spTree>
    <p:extLst>
      <p:ext uri="{BB962C8B-B14F-4D97-AF65-F5344CB8AC3E}">
        <p14:creationId xmlns:p14="http://schemas.microsoft.com/office/powerpoint/2010/main" val="196480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ijdelijke aanduiding voor afbeelding 21" descr="Afbeelding met tekst&#10;&#10;Automatisch gegenereerde beschrijving">
            <a:extLst>
              <a:ext uri="{FF2B5EF4-FFF2-40B4-BE49-F238E27FC236}">
                <a16:creationId xmlns:a16="http://schemas.microsoft.com/office/drawing/2014/main" id="{B8172448-5E1C-0DB1-9BE5-5239DC95080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4477" b="4477"/>
          <a:stretch>
            <a:fillRect/>
          </a:stretch>
        </p:blipFill>
        <p:spPr>
          <a:xfrm>
            <a:off x="0" y="1576330"/>
            <a:ext cx="6750105" cy="3266392"/>
          </a:xfrm>
        </p:spPr>
      </p:pic>
      <p:pic>
        <p:nvPicPr>
          <p:cNvPr id="12" name="Afbeelding 11" descr="Afbeelding met grond&#10;&#10;Automatisch gegenereerde beschrijving">
            <a:extLst>
              <a:ext uri="{FF2B5EF4-FFF2-40B4-BE49-F238E27FC236}">
                <a16:creationId xmlns:a16="http://schemas.microsoft.com/office/drawing/2014/main" id="{E03D9F45-5E50-3F8C-AF05-0AA2B37BB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5" y="494453"/>
            <a:ext cx="3433781" cy="1828377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B9842A75-7D8F-FDFB-743F-FC1F6B801E4D}"/>
              </a:ext>
            </a:extLst>
          </p:cNvPr>
          <p:cNvSpPr txBox="1"/>
          <p:nvPr/>
        </p:nvSpPr>
        <p:spPr>
          <a:xfrm>
            <a:off x="101600" y="494453"/>
            <a:ext cx="489742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dirty="0">
                <a:solidFill>
                  <a:schemeClr val="accent4"/>
                </a:solidFill>
              </a:rPr>
              <a:t>Risico op blijvende reputatieschade</a:t>
            </a:r>
          </a:p>
        </p:txBody>
      </p:sp>
      <p:pic>
        <p:nvPicPr>
          <p:cNvPr id="2" name="Afbeelding 2" descr="Afbeelding met tekst, boom, person, persoon&#10;&#10;Automatisch gegenereerde beschrijving">
            <a:extLst>
              <a:ext uri="{FF2B5EF4-FFF2-40B4-BE49-F238E27FC236}">
                <a16:creationId xmlns:a16="http://schemas.microsoft.com/office/drawing/2014/main" id="{2CAD3D06-DCFA-3A0C-2DF7-99651FD37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421" y="495500"/>
            <a:ext cx="3831397" cy="27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08321"/>
      </p:ext>
    </p:extLst>
  </p:cSld>
  <p:clrMapOvr>
    <a:masterClrMapping/>
  </p:clrMapOvr>
</p:sld>
</file>

<file path=ppt/theme/theme1.xml><?xml version="1.0" encoding="utf-8"?>
<a:theme xmlns:a="http://schemas.openxmlformats.org/drawingml/2006/main" name="NOC*NSF">
  <a:themeElements>
    <a:clrScheme name="NOC_NSF">
      <a:dk1>
        <a:srgbClr val="00378A"/>
      </a:dk1>
      <a:lt1>
        <a:sysClr val="window" lastClr="FFFFFF"/>
      </a:lt1>
      <a:dk2>
        <a:srgbClr val="000000"/>
      </a:dk2>
      <a:lt2>
        <a:srgbClr val="FFFFFF"/>
      </a:lt2>
      <a:accent1>
        <a:srgbClr val="00378A"/>
      </a:accent1>
      <a:accent2>
        <a:srgbClr val="0079C1"/>
      </a:accent2>
      <a:accent3>
        <a:srgbClr val="FF001A"/>
      </a:accent3>
      <a:accent4>
        <a:srgbClr val="FF6600"/>
      </a:accent4>
      <a:accent5>
        <a:srgbClr val="FFB280"/>
      </a:accent5>
      <a:accent6>
        <a:srgbClr val="809BC4"/>
      </a:accent6>
      <a:hlink>
        <a:srgbClr val="0563C1"/>
      </a:hlink>
      <a:folHlink>
        <a:srgbClr val="954F72"/>
      </a:folHlink>
    </a:clrScheme>
    <a:fontScheme name="NOC_NSF">
      <a:majorFont>
        <a:latin typeface="Brown"/>
        <a:ea typeface=""/>
        <a:cs typeface=""/>
      </a:majorFont>
      <a:minorFont>
        <a:latin typeface="HK Grotesk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NOC_NSF.potx" id="{3E176D87-5DB0-43CA-884D-218809F82A7A}" vid="{3F342363-2C50-41C6-B568-270C822FD3E6}"/>
    </a:ext>
  </a:extLst>
</a:theme>
</file>

<file path=customUI/customUI14.xml><?xml version="1.0" encoding="utf-8"?>
<customUI xmlns="http://schemas.microsoft.com/office/2009/07/customui">
  <ribbon>
    <tabs>
      <tab idMso="TabDesign" visible="false"/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Presentatie NOC_NSF</Template>
  <TotalTime>1419</TotalTime>
  <Words>542</Words>
  <Application>Microsoft Office PowerPoint</Application>
  <PresentationFormat>Diavoorstelling (16:9)</PresentationFormat>
  <Paragraphs>92</Paragraphs>
  <Slides>18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Brown</vt:lpstr>
      <vt:lpstr>HK Grotesk</vt:lpstr>
      <vt:lpstr>Wingdings</vt:lpstr>
      <vt:lpstr>NOC*NSF</vt:lpstr>
      <vt:lpstr>Regie op communicatie </vt:lpstr>
      <vt:lpstr>Handreiking Mariëtte Hamer</vt:lpstr>
      <vt:lpstr>Communicatie bij groot ongemak: wie durft... (en hoe?) </vt:lpstr>
      <vt:lpstr>PowerPoint-presentatie</vt:lpstr>
      <vt:lpstr>PowerPoint-presentatie</vt:lpstr>
      <vt:lpstr>PowerPoint-presentatie</vt:lpstr>
      <vt:lpstr>Alle sectoren</vt:lpstr>
      <vt:lpstr>Extern onderzoek…. De oplossing?</vt:lpstr>
      <vt:lpstr>PowerPoint-presentatie</vt:lpstr>
      <vt:lpstr>Niets nieuws in de sport…. Wel een reeks van incidenten</vt:lpstr>
      <vt:lpstr>PowerPoint-presentatie</vt:lpstr>
      <vt:lpstr>Regie</vt:lpstr>
      <vt:lpstr>Uitgangspunten bij crisiscommunicatie</vt:lpstr>
      <vt:lpstr>Monitoren</vt:lpstr>
      <vt:lpstr>PowerPoint-presentatie</vt:lpstr>
      <vt:lpstr>PowerPoint-presentatie</vt:lpstr>
      <vt:lpstr>PowerPoint-presentatie</vt:lpstr>
      <vt:lpstr>Tot slot De (bonds)casus waar we  niets van hoorden…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Regie op communicatie bij crisis</dc:title>
  <dc:creator>Lieselot Meelker</dc:creator>
  <cp:lastModifiedBy>Koen te Riele</cp:lastModifiedBy>
  <cp:revision>459</cp:revision>
  <dcterms:created xsi:type="dcterms:W3CDTF">2022-10-28T12:53:16Z</dcterms:created>
  <dcterms:modified xsi:type="dcterms:W3CDTF">2023-05-30T11:37:47Z</dcterms:modified>
</cp:coreProperties>
</file>